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6"/>
  </p:notesMasterIdLst>
  <p:handoutMasterIdLst>
    <p:handoutMasterId r:id="rId17"/>
  </p:handoutMasterIdLst>
  <p:sldIdLst>
    <p:sldId id="289" r:id="rId5"/>
    <p:sldId id="288" r:id="rId6"/>
    <p:sldId id="261" r:id="rId7"/>
    <p:sldId id="264" r:id="rId8"/>
    <p:sldId id="265" r:id="rId9"/>
    <p:sldId id="263" r:id="rId10"/>
    <p:sldId id="268" r:id="rId11"/>
    <p:sldId id="266" r:id="rId12"/>
    <p:sldId id="267" r:id="rId13"/>
    <p:sldId id="290" r:id="rId14"/>
    <p:sldId id="26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94" autoAdjust="0"/>
  </p:normalViewPr>
  <p:slideViewPr>
    <p:cSldViewPr snapToGrid="0">
      <p:cViewPr varScale="1">
        <p:scale>
          <a:sx n="66" d="100"/>
          <a:sy n="66" d="100"/>
        </p:scale>
        <p:origin x="683" y="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2/22/2024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2/22/2024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69544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110F54-4DE6-638B-95B9-208F2D6038C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46CDF6B-234A-EBF2-2524-748019A556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7DAB71-0444-C826-6E75-4956CB7B814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C6D37C8-EA68-5510-F1DE-7D48C8645A99}"/>
              </a:ext>
            </a:extLst>
          </p:cNvPr>
          <p:cNvSpPr>
            <a:spLocks noGrp="1"/>
          </p:cNvSpPr>
          <p:nvPr>
            <p:ph type="sldNum" sz="quarter" idx="5"/>
          </p:nvPr>
        </p:nvSpPr>
        <p:spPr/>
        <p:txBody>
          <a:bodyPr/>
          <a:lstStyle/>
          <a:p>
            <a:fld id="{CC5DA344-5FA2-43F7-9D95-CA56C82B080A}" type="slidenum">
              <a:rPr lang="en-US" smtClean="0"/>
              <a:t>10</a:t>
            </a:fld>
            <a:endParaRPr lang="en-US"/>
          </a:p>
        </p:txBody>
      </p:sp>
    </p:spTree>
    <p:extLst>
      <p:ext uri="{BB962C8B-B14F-4D97-AF65-F5344CB8AC3E}">
        <p14:creationId xmlns:p14="http://schemas.microsoft.com/office/powerpoint/2010/main" val="24370016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11</a:t>
            </a:fld>
            <a:endParaRPr lang="en-US"/>
          </a:p>
        </p:txBody>
      </p:sp>
    </p:spTree>
    <p:extLst>
      <p:ext uri="{BB962C8B-B14F-4D97-AF65-F5344CB8AC3E}">
        <p14:creationId xmlns:p14="http://schemas.microsoft.com/office/powerpoint/2010/main" val="2974415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2</a:t>
            </a:fld>
            <a:endParaRPr lang="en-US"/>
          </a:p>
        </p:txBody>
      </p:sp>
    </p:spTree>
    <p:extLst>
      <p:ext uri="{BB962C8B-B14F-4D97-AF65-F5344CB8AC3E}">
        <p14:creationId xmlns:p14="http://schemas.microsoft.com/office/powerpoint/2010/main" val="3727634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3988440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4</a:t>
            </a:fld>
            <a:endParaRPr lang="en-US"/>
          </a:p>
        </p:txBody>
      </p:sp>
    </p:spTree>
    <p:extLst>
      <p:ext uri="{BB962C8B-B14F-4D97-AF65-F5344CB8AC3E}">
        <p14:creationId xmlns:p14="http://schemas.microsoft.com/office/powerpoint/2010/main" val="14957996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a:p>
        </p:txBody>
      </p:sp>
    </p:spTree>
    <p:extLst>
      <p:ext uri="{BB962C8B-B14F-4D97-AF65-F5344CB8AC3E}">
        <p14:creationId xmlns:p14="http://schemas.microsoft.com/office/powerpoint/2010/main" val="1588769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6</a:t>
            </a:fld>
            <a:endParaRPr lang="en-US"/>
          </a:p>
        </p:txBody>
      </p:sp>
    </p:spTree>
    <p:extLst>
      <p:ext uri="{BB962C8B-B14F-4D97-AF65-F5344CB8AC3E}">
        <p14:creationId xmlns:p14="http://schemas.microsoft.com/office/powerpoint/2010/main" val="206508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7</a:t>
            </a:fld>
            <a:endParaRPr lang="en-US"/>
          </a:p>
        </p:txBody>
      </p:sp>
    </p:spTree>
    <p:extLst>
      <p:ext uri="{BB962C8B-B14F-4D97-AF65-F5344CB8AC3E}">
        <p14:creationId xmlns:p14="http://schemas.microsoft.com/office/powerpoint/2010/main" val="7112980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8</a:t>
            </a:fld>
            <a:endParaRPr lang="en-US"/>
          </a:p>
        </p:txBody>
      </p:sp>
    </p:spTree>
    <p:extLst>
      <p:ext uri="{BB962C8B-B14F-4D97-AF65-F5344CB8AC3E}">
        <p14:creationId xmlns:p14="http://schemas.microsoft.com/office/powerpoint/2010/main" val="27299733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a:p>
        </p:txBody>
      </p:sp>
    </p:spTree>
    <p:extLst>
      <p:ext uri="{BB962C8B-B14F-4D97-AF65-F5344CB8AC3E}">
        <p14:creationId xmlns:p14="http://schemas.microsoft.com/office/powerpoint/2010/main" val="32818806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dirty="0"/>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GB"/>
              <a:t>Click icon to add picture</a:t>
            </a:r>
            <a:endParaRPr lang="en-US" dirty="0"/>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 table">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C45A11E-9896-BD8B-8CC6-A79C124D89BC}"/>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B386022B-53D6-6CE0-2093-873FC64A5D34}"/>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D4BD8F-684C-A145-3376-9E69B0E5BEE5}"/>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7C1DA9-2A25-EE21-085B-8857DC1AD722}"/>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F236BB3-E567-A8A9-5EC2-BCEF79CFCF06}"/>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4A87C9F-C765-C63C-951E-70721DDACDC3}"/>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4425665-0C9C-3899-9DB9-ED05D91E26E6}"/>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125"/>
            <a:ext cx="10330405" cy="1325563"/>
          </a:xfrm>
        </p:spPr>
        <p:txBody>
          <a:bodyPr anchor="b"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2137059"/>
            <a:ext cx="2816352" cy="3986246"/>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109014" y="2137059"/>
            <a:ext cx="7059592" cy="3986245"/>
          </a:xfrm>
        </p:spPr>
        <p:txBody>
          <a:bodyPr>
            <a:normAutofit/>
          </a:bodyPr>
          <a:lstStyle>
            <a:lvl1pPr marL="0" indent="0" algn="ctr">
              <a:buNone/>
              <a:defRPr lang="en-US" sz="2000" dirty="0"/>
            </a:lvl1pPr>
          </a:lstStyle>
          <a:p>
            <a:r>
              <a:rPr lang="en-GB"/>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2/22/2024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949C8ABD-000F-7A94-A7B0-9589F4FEFD54}"/>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DC3A554-E5A9-B3CB-913D-45DBFBA79B40}"/>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3A8DF3-F55A-2494-C55D-8FB94BBC6A49}"/>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79DC86E-6F8A-B036-5CB2-AA8A79837F35}"/>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9E0C03-C633-9356-4E28-678BAB7AE02E}"/>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0C8A4F7-6C4C-719B-298F-3B81223D178B}"/>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E7E5D8B-D6BC-19AE-C0C9-249A5561700F}"/>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5" name="Content Placeholder 3">
            <a:extLst>
              <a:ext uri="{FF2B5EF4-FFF2-40B4-BE49-F238E27FC236}">
                <a16:creationId xmlns:a16="http://schemas.microsoft.com/office/drawing/2014/main" id="{7A6C5266-7ECA-B150-2C0F-8670F43AC82D}"/>
              </a:ext>
            </a:extLst>
          </p:cNvPr>
          <p:cNvSpPr>
            <a:spLocks noGrp="1"/>
          </p:cNvSpPr>
          <p:nvPr>
            <p:ph sz="half" idx="14" hasCustomPrompt="1"/>
          </p:nvPr>
        </p:nvSpPr>
        <p:spPr>
          <a:xfrm>
            <a:off x="838200" y="1987669"/>
            <a:ext cx="6974711" cy="4297679"/>
          </a:xfrm>
        </p:spPr>
        <p:txBody>
          <a:bodyPr>
            <a:normAutofit/>
          </a:bodyPr>
          <a:lstStyle>
            <a:lvl1pPr marL="0" indent="0">
              <a:spcBef>
                <a:spcPts val="1000"/>
              </a:spcBef>
              <a:spcAft>
                <a:spcPts val="0"/>
              </a:spcAft>
              <a:buNone/>
              <a:defRPr sz="1800"/>
            </a:lvl1pPr>
            <a:lvl2pPr>
              <a:spcBef>
                <a:spcPts val="1000"/>
              </a:spcBef>
              <a:spcAft>
                <a:spcPts val="500"/>
              </a:spcAft>
              <a:defRPr sz="1800"/>
            </a:lvl2pPr>
            <a:lvl3pPr>
              <a:spcBef>
                <a:spcPts val="1000"/>
              </a:spcBef>
              <a:spcAft>
                <a:spcPts val="500"/>
              </a:spcAft>
              <a:defRPr sz="1800"/>
            </a:lvl3pPr>
            <a:lvl4pPr>
              <a:spcBef>
                <a:spcPts val="1000"/>
              </a:spcBef>
              <a:spcAft>
                <a:spcPts val="500"/>
              </a:spcAft>
              <a:defRPr sz="1800"/>
            </a:lvl4pPr>
            <a:lvl5pPr>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917085" y="1987670"/>
            <a:ext cx="3436716" cy="4297680"/>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2/22/2024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37588714-FE55-FCEF-78C2-2A4D11ECD7FD}"/>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AF6BF02-4CD8-261B-BE58-05677EB947E9}"/>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1AF1F17-7A1F-BCA2-15C0-417928B4E789}"/>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F0ADE0B-D150-E72B-EE9A-E5EFDBC6F01E}"/>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BBCDD5A-A3C4-DF4F-74AD-CAF0F465BDAE}"/>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430AE4-C878-DFAB-EDA5-36B97176DE7A}"/>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61487B2-0348-2FFC-03FB-6508B6FD36B3}"/>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838199" y="2125262"/>
            <a:ext cx="10515600" cy="3675944"/>
          </a:xfrm>
        </p:spPr>
        <p:txBody>
          <a:bodyPr>
            <a:normAutofit/>
          </a:bodyPr>
          <a:lstStyle>
            <a:lvl1pPr marL="0" indent="0" algn="ctr">
              <a:buNone/>
              <a:defRPr sz="2000"/>
            </a:lvl1pPr>
          </a:lstStyle>
          <a:p>
            <a:r>
              <a:rPr lang="en-GB"/>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2/22/2024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GB"/>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 2">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1BBEEFE-AE8A-8083-54B6-DBE9BC0E9F10}"/>
              </a:ext>
              <a:ext uri="{C183D7F6-B498-43B3-948B-1728B52AA6E4}">
                <adec:decorative xmlns:adec="http://schemas.microsoft.com/office/drawing/2017/decorative" val="1"/>
              </a:ext>
            </a:extLst>
          </p:cNvPr>
          <p:cNvSpPr/>
          <p:nvPr userDrawn="1"/>
        </p:nvSpPr>
        <p:spPr>
          <a:xfrm>
            <a:off x="-42863" y="0"/>
            <a:ext cx="4658392" cy="6858000"/>
          </a:xfrm>
          <a:custGeom>
            <a:avLst/>
            <a:gdLst>
              <a:gd name="connsiteX0" fmla="*/ 0 w 4658392"/>
              <a:gd name="connsiteY0" fmla="*/ 0 h 6858000"/>
              <a:gd name="connsiteX1" fmla="*/ 4658392 w 4658392"/>
              <a:gd name="connsiteY1" fmla="*/ 0 h 6858000"/>
              <a:gd name="connsiteX2" fmla="*/ 2820797 w 4658392"/>
              <a:gd name="connsiteY2" fmla="*/ 6858000 h 6858000"/>
              <a:gd name="connsiteX3" fmla="*/ 0 w 4658392"/>
              <a:gd name="connsiteY3" fmla="*/ 6858000 h 6858000"/>
              <a:gd name="connsiteX4" fmla="*/ 0 w 465839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8392" h="6858000">
                <a:moveTo>
                  <a:pt x="0" y="0"/>
                </a:moveTo>
                <a:lnTo>
                  <a:pt x="4658392" y="0"/>
                </a:lnTo>
                <a:lnTo>
                  <a:pt x="2820797" y="6858000"/>
                </a:lnTo>
                <a:lnTo>
                  <a:pt x="0" y="6858000"/>
                </a:lnTo>
                <a:lnTo>
                  <a:pt x="0" y="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8" name="Straight Connector 7">
            <a:extLst>
              <a:ext uri="{FF2B5EF4-FFF2-40B4-BE49-F238E27FC236}">
                <a16:creationId xmlns:a16="http://schemas.microsoft.com/office/drawing/2014/main" id="{E64FF31D-04D7-B1F4-53B1-AA4170602E03}"/>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F040EF-92FF-AEA1-BBA6-A4B739E11945}"/>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A59A84-C321-FDF9-555F-1FB322EBBC7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509286"/>
            <a:ext cx="3200400" cy="5617193"/>
          </a:xfrm>
        </p:spPr>
        <p:txBody>
          <a:bodyPr>
            <a:noAutofit/>
          </a:body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023412" y="509286"/>
            <a:ext cx="4328932" cy="5617194"/>
          </a:xfrm>
        </p:spPr>
        <p:txBody>
          <a:bodyPr anchor="ctr" anchorCtr="0">
            <a:normAutofit/>
          </a:bodyPr>
          <a:lstStyle>
            <a:lvl1pPr marL="0" indent="0">
              <a:lnSpc>
                <a:spcPct val="150000"/>
              </a:lnSpc>
              <a:spcBef>
                <a:spcPts val="1000"/>
              </a:spcBef>
              <a:buNone/>
              <a:defRPr sz="1800"/>
            </a:lvl1pPr>
            <a:lvl2pPr marL="457200" indent="0">
              <a:lnSpc>
                <a:spcPct val="150000"/>
              </a:lnSpc>
              <a:spcBef>
                <a:spcPts val="1000"/>
              </a:spcBef>
              <a:buNone/>
              <a:defRPr sz="1600"/>
            </a:lvl2pPr>
            <a:lvl3pPr marL="914400" indent="0">
              <a:lnSpc>
                <a:spcPct val="150000"/>
              </a:lnSpc>
              <a:spcBef>
                <a:spcPts val="1000"/>
              </a:spcBef>
              <a:buNone/>
              <a:defRPr sz="1400"/>
            </a:lvl3pPr>
            <a:lvl4pPr marL="1371600" indent="0">
              <a:lnSpc>
                <a:spcPct val="150000"/>
              </a:lnSpc>
              <a:spcBef>
                <a:spcPts val="1000"/>
              </a:spcBef>
              <a:buNone/>
              <a:defRPr sz="1200"/>
            </a:lvl4pPr>
            <a:lvl5pPr marL="1828800" indent="0">
              <a:lnSpc>
                <a:spcPct val="150000"/>
              </a:lnSpc>
              <a:spcBef>
                <a:spcPts val="1000"/>
              </a:spcBef>
              <a:buNone/>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760CD5A6-A0E4-A658-65B1-0D6C0533166A}"/>
              </a:ext>
            </a:extLst>
          </p:cNvPr>
          <p:cNvSpPr>
            <a:spLocks noGrp="1"/>
          </p:cNvSpPr>
          <p:nvPr>
            <p:ph type="pic" sz="quarter" idx="13"/>
          </p:nvPr>
        </p:nvSpPr>
        <p:spPr>
          <a:xfrm>
            <a:off x="9548813" y="-22860"/>
            <a:ext cx="2651760" cy="6903720"/>
          </a:xfrm>
        </p:spPr>
        <p:txBody>
          <a:bodyPr lIns="182880" tIns="274320" rIns="182880">
            <a:normAutofit/>
          </a:bodyPr>
          <a:lstStyle>
            <a:lvl1pPr marL="0" indent="0" algn="ctr">
              <a:buNone/>
              <a:defRPr sz="2000"/>
            </a:lvl1pPr>
          </a:lstStyle>
          <a:p>
            <a:r>
              <a:rPr lang="en-GB"/>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2/22/2024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C6EC6AF9-CC07-5258-9160-8C6391530C61}"/>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3" name="Straight Connector 2">
            <a:extLst>
              <a:ext uri="{FF2B5EF4-FFF2-40B4-BE49-F238E27FC236}">
                <a16:creationId xmlns:a16="http://schemas.microsoft.com/office/drawing/2014/main" id="{5BC6DCCE-3025-75FB-9405-8D51DCD63D67}"/>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7516CCC3-736F-49AC-F079-9A090DAA816E}"/>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3BF578A-ADDB-6713-E5AD-0FF27EDC2E5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1" name="Title 1">
            <a:extLst>
              <a:ext uri="{FF2B5EF4-FFF2-40B4-BE49-F238E27FC236}">
                <a16:creationId xmlns:a16="http://schemas.microsoft.com/office/drawing/2014/main" id="{076C4EAC-BBDE-1963-BD72-3BD2A47DC59C}"/>
              </a:ext>
            </a:extLst>
          </p:cNvPr>
          <p:cNvSpPr>
            <a:spLocks noGrp="1"/>
          </p:cNvSpPr>
          <p:nvPr>
            <p:ph type="ctrTitle" hasCustomPrompt="1"/>
          </p:nvPr>
        </p:nvSpPr>
        <p:spPr>
          <a:xfrm>
            <a:off x="1524000" y="743671"/>
            <a:ext cx="9144000" cy="3361254"/>
          </a:xfrm>
        </p:spPr>
        <p:txBody>
          <a:bodyPr anchor="b">
            <a:noAutofit/>
          </a:bodyPr>
          <a:lstStyle>
            <a:lvl1pPr algn="ctr">
              <a:defRPr sz="4400"/>
            </a:lvl1pPr>
          </a:lstStyle>
          <a:p>
            <a:r>
              <a:rPr lang="en-US" dirty="0"/>
              <a:t>Click to add title</a:t>
            </a:r>
          </a:p>
        </p:txBody>
      </p:sp>
      <p:sp>
        <p:nvSpPr>
          <p:cNvPr id="8" name="Picture Placeholder 7">
            <a:extLst>
              <a:ext uri="{FF2B5EF4-FFF2-40B4-BE49-F238E27FC236}">
                <a16:creationId xmlns:a16="http://schemas.microsoft.com/office/drawing/2014/main" id="{E592AF4F-2F83-7005-B3AC-6FCC7FB19140}"/>
              </a:ext>
            </a:extLst>
          </p:cNvPr>
          <p:cNvSpPr>
            <a:spLocks noGrp="1"/>
          </p:cNvSpPr>
          <p:nvPr>
            <p:ph type="pic" sz="quarter" idx="13"/>
          </p:nvPr>
        </p:nvSpPr>
        <p:spPr>
          <a:xfrm>
            <a:off x="-7620" y="4766434"/>
            <a:ext cx="12207240" cy="2121408"/>
          </a:xfrm>
        </p:spPr>
        <p:txBody>
          <a:bodyPr>
            <a:noAutofit/>
          </a:bodyPr>
          <a:lstStyle>
            <a:lvl1pPr marL="0" indent="0" algn="ctr">
              <a:buNone/>
              <a:defRPr sz="2000"/>
            </a:lvl1pPr>
          </a:lstStyle>
          <a:p>
            <a:r>
              <a:rPr lang="en-GB"/>
              <a:t>Click icon to add picture</a:t>
            </a:r>
            <a:endParaRPr lang="en-US" dirty="0"/>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83CF0EA4-D201-44E7-3558-D05CB4233ECE}"/>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7A643EA3-ACAA-539C-A041-266A895A2B1C}"/>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1681E18B-2347-8DB6-2A7F-3EAC100A412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1215072" y="528320"/>
            <a:ext cx="5028566" cy="3354992"/>
          </a:xfrm>
        </p:spPr>
        <p:txBody>
          <a:bodyPr anchor="b">
            <a:noAutofit/>
          </a:bodyPr>
          <a:lstStyle>
            <a:lvl1pPr algn="l">
              <a:defRPr sz="4400"/>
            </a:lvl1pPr>
          </a:lstStyle>
          <a:p>
            <a:r>
              <a:rPr lang="en-GB"/>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215072" y="4027992"/>
            <a:ext cx="5028565" cy="1894972"/>
          </a:xfrm>
        </p:spPr>
        <p:txBody>
          <a:bodyPr>
            <a:noAutofit/>
          </a:bodyPr>
          <a:lstStyle>
            <a:lvl1pPr marL="0" indent="0" algn="l">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7" name="Picture Placeholder 7">
            <a:extLst>
              <a:ext uri="{FF2B5EF4-FFF2-40B4-BE49-F238E27FC236}">
                <a16:creationId xmlns:a16="http://schemas.microsoft.com/office/drawing/2014/main" id="{AA872EE9-FDFB-95A7-3547-DCAA0B51FE21}"/>
              </a:ext>
            </a:extLst>
          </p:cNvPr>
          <p:cNvSpPr>
            <a:spLocks noGrp="1"/>
          </p:cNvSpPr>
          <p:nvPr>
            <p:ph type="pic" sz="quarter" idx="13"/>
          </p:nvPr>
        </p:nvSpPr>
        <p:spPr>
          <a:xfrm>
            <a:off x="7257326" y="-11576"/>
            <a:ext cx="4946249" cy="6903720"/>
          </a:xfrm>
          <a:custGeom>
            <a:avLst/>
            <a:gdLst>
              <a:gd name="connsiteX0" fmla="*/ 0 w 4977139"/>
              <a:gd name="connsiteY0" fmla="*/ 0 h 6858000"/>
              <a:gd name="connsiteX1" fmla="*/ 4977139 w 4977139"/>
              <a:gd name="connsiteY1" fmla="*/ 0 h 6858000"/>
              <a:gd name="connsiteX2" fmla="*/ 4977139 w 4977139"/>
              <a:gd name="connsiteY2" fmla="*/ 6858000 h 6858000"/>
              <a:gd name="connsiteX3" fmla="*/ 0 w 4977139"/>
              <a:gd name="connsiteY3" fmla="*/ 6858000 h 6858000"/>
              <a:gd name="connsiteX4" fmla="*/ 0 w 4977139"/>
              <a:gd name="connsiteY4" fmla="*/ 0 h 6858000"/>
              <a:gd name="connsiteX0" fmla="*/ 0 w 4977139"/>
              <a:gd name="connsiteY0" fmla="*/ 0 h 6892724"/>
              <a:gd name="connsiteX1" fmla="*/ 4977139 w 4977139"/>
              <a:gd name="connsiteY1" fmla="*/ 0 h 6892724"/>
              <a:gd name="connsiteX2" fmla="*/ 4977139 w 4977139"/>
              <a:gd name="connsiteY2" fmla="*/ 6858000 h 6892724"/>
              <a:gd name="connsiteX3" fmla="*/ 1863524 w 4977139"/>
              <a:gd name="connsiteY3" fmla="*/ 6892724 h 6892724"/>
              <a:gd name="connsiteX4" fmla="*/ 0 w 4977139"/>
              <a:gd name="connsiteY4" fmla="*/ 0 h 6892724"/>
              <a:gd name="connsiteX0" fmla="*/ 0 w 4977139"/>
              <a:gd name="connsiteY0" fmla="*/ 0 h 6892724"/>
              <a:gd name="connsiteX1" fmla="*/ 4977139 w 4977139"/>
              <a:gd name="connsiteY1" fmla="*/ 0 h 6892724"/>
              <a:gd name="connsiteX2" fmla="*/ 4977139 w 4977139"/>
              <a:gd name="connsiteY2" fmla="*/ 6892724 h 6892724"/>
              <a:gd name="connsiteX3" fmla="*/ 1863524 w 4977139"/>
              <a:gd name="connsiteY3" fmla="*/ 6892724 h 6892724"/>
              <a:gd name="connsiteX4" fmla="*/ 0 w 4977139"/>
              <a:gd name="connsiteY4" fmla="*/ 0 h 68927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77139" h="6892724">
                <a:moveTo>
                  <a:pt x="0" y="0"/>
                </a:moveTo>
                <a:lnTo>
                  <a:pt x="4977139" y="0"/>
                </a:lnTo>
                <a:lnTo>
                  <a:pt x="4977139" y="6892724"/>
                </a:lnTo>
                <a:lnTo>
                  <a:pt x="1863524" y="6892724"/>
                </a:lnTo>
                <a:lnTo>
                  <a:pt x="0" y="0"/>
                </a:lnTo>
                <a:close/>
              </a:path>
            </a:pathLst>
          </a:custGeom>
        </p:spPr>
        <p:txBody>
          <a:bodyPr tIns="274320" rIns="274320">
            <a:normAutofit/>
          </a:bodyPr>
          <a:lstStyle>
            <a:lvl1pPr marL="0" indent="0" algn="r">
              <a:buNone/>
              <a:defRPr sz="2000"/>
            </a:lvl1pPr>
          </a:lstStyle>
          <a:p>
            <a:r>
              <a:rPr lang="en-GB"/>
              <a:t>Click icon to add picture</a:t>
            </a:r>
            <a:endParaRPr lang="en-US" dirty="0"/>
          </a:p>
        </p:txBody>
      </p:sp>
    </p:spTree>
    <p:extLst>
      <p:ext uri="{BB962C8B-B14F-4D97-AF65-F5344CB8AC3E}">
        <p14:creationId xmlns:p14="http://schemas.microsoft.com/office/powerpoint/2010/main" val="192418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6CBD635-4863-B127-5668-D2C7DA8CDE92}"/>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629720-DD91-8012-686D-AABA439870ED}"/>
              </a:ext>
              <a:ext uri="{C183D7F6-B498-43B3-948B-1728B52AA6E4}">
                <adec:decorative xmlns:adec="http://schemas.microsoft.com/office/drawing/2017/decorative" val="1"/>
              </a:ext>
            </a:extLst>
          </p:cNvPr>
          <p:cNvCxnSpPr>
            <a:cxnSpLocks/>
          </p:cNvCxnSpPr>
          <p:nvPr userDrawn="1"/>
        </p:nvCxnSpPr>
        <p:spPr>
          <a:xfrm flipH="1">
            <a:off x="10911820" y="0"/>
            <a:ext cx="913577" cy="68580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970117" y="185195"/>
            <a:ext cx="6930838" cy="1505493"/>
          </a:xfrm>
        </p:spPr>
        <p:txBody>
          <a:bodyPr anchor="b" anchorCtr="0">
            <a:no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1FB27827-7491-B1C2-D9C5-975A9FF66EC1}"/>
              </a:ext>
            </a:extLst>
          </p:cNvPr>
          <p:cNvSpPr>
            <a:spLocks noGrp="1"/>
          </p:cNvSpPr>
          <p:nvPr>
            <p:ph type="pic" sz="quarter" idx="10"/>
          </p:nvPr>
        </p:nvSpPr>
        <p:spPr>
          <a:xfrm>
            <a:off x="-18788" y="-22860"/>
            <a:ext cx="3291840" cy="6903720"/>
          </a:xfrm>
        </p:spPr>
        <p:txBody>
          <a:bodyPr lIns="182880" tIns="274320" rIns="182880">
            <a:normAutofit/>
          </a:bodyPr>
          <a:lstStyle>
            <a:lvl1pPr marL="0" indent="0" algn="ctr">
              <a:buNone/>
              <a:defRPr sz="2000"/>
            </a:lvl1pPr>
          </a:lstStyle>
          <a:p>
            <a:r>
              <a:rPr lang="en-GB"/>
              <a:t>Click icon to add picture</a:t>
            </a:r>
            <a:endParaRPr lang="en-US" dirty="0"/>
          </a:p>
        </p:txBody>
      </p:sp>
      <p:sp>
        <p:nvSpPr>
          <p:cNvPr id="11" name="Content Placeholder 3">
            <a:extLst>
              <a:ext uri="{FF2B5EF4-FFF2-40B4-BE49-F238E27FC236}">
                <a16:creationId xmlns:a16="http://schemas.microsoft.com/office/drawing/2014/main" id="{7D4D4555-A25D-09B6-36AF-5977189F2DDE}"/>
              </a:ext>
            </a:extLst>
          </p:cNvPr>
          <p:cNvSpPr>
            <a:spLocks noGrp="1"/>
          </p:cNvSpPr>
          <p:nvPr>
            <p:ph sz="half" idx="2" hasCustomPrompt="1"/>
          </p:nvPr>
        </p:nvSpPr>
        <p:spPr>
          <a:xfrm>
            <a:off x="3970116" y="2022395"/>
            <a:ext cx="6941703" cy="4297680"/>
          </a:xfrm>
        </p:spPr>
        <p:txBody>
          <a:bodyPr>
            <a:normAutofit/>
          </a:bodyPr>
          <a:lstStyle>
            <a:lvl1pPr marL="228600" indent="-228600">
              <a:spcBef>
                <a:spcPts val="1000"/>
              </a:spcBef>
              <a:spcAft>
                <a:spcPts val="1500"/>
              </a:spcAft>
              <a:buFont typeface="Arial" panose="020B0604020202020204" pitchFamily="34" charset="0"/>
              <a:buChar char="•"/>
              <a:defRPr sz="1800"/>
            </a:lvl1pPr>
            <a:lvl2pPr>
              <a:spcBef>
                <a:spcPts val="1000"/>
              </a:spcBef>
              <a:spcAft>
                <a:spcPts val="1500"/>
              </a:spcAft>
              <a:defRPr sz="1800"/>
            </a:lvl2pPr>
            <a:lvl3pPr>
              <a:spcBef>
                <a:spcPts val="1000"/>
              </a:spcBef>
              <a:spcAft>
                <a:spcPts val="1500"/>
              </a:spcAft>
              <a:defRPr sz="1800"/>
            </a:lvl3pPr>
            <a:lvl4pPr>
              <a:spcBef>
                <a:spcPts val="1000"/>
              </a:spcBef>
              <a:spcAft>
                <a:spcPts val="1500"/>
              </a:spcAft>
              <a:defRPr sz="1800"/>
            </a:lvl4pPr>
            <a:lvl5pPr>
              <a:spcBef>
                <a:spcPts val="1000"/>
              </a:spcBef>
              <a:spcAft>
                <a:spcPts val="1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 subtitle">
    <p:spTree>
      <p:nvGrpSpPr>
        <p:cNvPr id="1" name=""/>
        <p:cNvGrpSpPr/>
        <p:nvPr/>
      </p:nvGrpSpPr>
      <p:grpSpPr>
        <a:xfrm>
          <a:off x="0" y="0"/>
          <a:ext cx="0" cy="0"/>
          <a:chOff x="0" y="0"/>
          <a:chExt cx="0" cy="0"/>
        </a:xfrm>
      </p:grpSpPr>
      <p:sp>
        <p:nvSpPr>
          <p:cNvPr id="7" name="Freeform 10">
            <a:extLst>
              <a:ext uri="{FF2B5EF4-FFF2-40B4-BE49-F238E27FC236}">
                <a16:creationId xmlns:a16="http://schemas.microsoft.com/office/drawing/2014/main" id="{C4293765-78A6-5206-26C2-E8817B2834F6}"/>
              </a:ext>
              <a:ext uri="{C183D7F6-B498-43B3-948B-1728B52AA6E4}">
                <adec:decorative xmlns:adec="http://schemas.microsoft.com/office/drawing/2017/decorative" val="1"/>
              </a:ext>
            </a:extLst>
          </p:cNvPr>
          <p:cNvSpPr/>
          <p:nvPr userDrawn="1"/>
        </p:nvSpPr>
        <p:spPr>
          <a:xfrm>
            <a:off x="0" y="0"/>
            <a:ext cx="7470792" cy="6858000"/>
          </a:xfrm>
          <a:custGeom>
            <a:avLst/>
            <a:gdLst>
              <a:gd name="connsiteX0" fmla="*/ 0 w 7470792"/>
              <a:gd name="connsiteY0" fmla="*/ 0 h 6858000"/>
              <a:gd name="connsiteX1" fmla="*/ 7470792 w 7470792"/>
              <a:gd name="connsiteY1" fmla="*/ 0 h 6858000"/>
              <a:gd name="connsiteX2" fmla="*/ 5633197 w 7470792"/>
              <a:gd name="connsiteY2" fmla="*/ 6858000 h 6858000"/>
              <a:gd name="connsiteX3" fmla="*/ 0 w 747079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470792" h="6858000">
                <a:moveTo>
                  <a:pt x="0" y="0"/>
                </a:moveTo>
                <a:lnTo>
                  <a:pt x="7470792" y="0"/>
                </a:lnTo>
                <a:lnTo>
                  <a:pt x="5633197" y="6858000"/>
                </a:lnTo>
                <a:lnTo>
                  <a:pt x="0" y="685800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n>
                <a:noFill/>
              </a:ln>
            </a:endParaRPr>
          </a:p>
        </p:txBody>
      </p:sp>
      <p:cxnSp>
        <p:nvCxnSpPr>
          <p:cNvPr id="8" name="Straight Connector 7">
            <a:extLst>
              <a:ext uri="{FF2B5EF4-FFF2-40B4-BE49-F238E27FC236}">
                <a16:creationId xmlns:a16="http://schemas.microsoft.com/office/drawing/2014/main" id="{BB4E351F-7451-86A3-5271-0D00B9EFA662}"/>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A860223-A40E-30ED-6832-0825A930BB67}"/>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0B6907E-F17B-783E-D454-DFC62D0977A0}"/>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B12211-7E94-9534-6F2D-2AFD2EBE36F0}"/>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6580245-E985-EC3F-9385-D0F517F0C151}"/>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75A82A3-E3DF-978F-4BD7-10E0F1075B64}"/>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EDC40AE-D1CB-7535-22E2-E6D910FB8229}"/>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685800"/>
            <a:ext cx="9144000" cy="3136738"/>
          </a:xfrm>
        </p:spPr>
        <p:txBody>
          <a:bodyPr anchor="b">
            <a:noAutofit/>
          </a:bodyPr>
          <a:lstStyle>
            <a:lvl1pPr algn="ctr">
              <a:defRPr sz="4400"/>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978800"/>
            <a:ext cx="9144000" cy="1965960"/>
          </a:xfrm>
        </p:spPr>
        <p:txBody>
          <a:bodyPr>
            <a:noAutofit/>
          </a:bodyPr>
          <a:lstStyle>
            <a:lvl1pPr marL="0" indent="0" algn="ctr">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563727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2/22/2024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DD9208B-0FD2-A7E3-5202-0F18392AE4F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04010E2-9C6F-C582-1E3A-F5D43D0FFBBC}"/>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3D2B8AF-94DE-C211-EAE7-0971C111BEAD}"/>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247A2AC-F284-077E-9A14-EB7D1DE6274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0E91F1F-5151-2442-2B89-CE0AB1178507}"/>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FBD82AC-3C5B-819E-E0FF-157D74B840BC}"/>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F299648-2E6E-FA0D-85E4-8884BE34A00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07BD0263-5D42-E696-F170-1F9CF5FF2A74}"/>
              </a:ext>
            </a:extLst>
          </p:cNvPr>
          <p:cNvSpPr>
            <a:spLocks noGrp="1"/>
          </p:cNvSpPr>
          <p:nvPr>
            <p:ph sz="half" idx="15" hasCustomPrompt="1"/>
          </p:nvPr>
        </p:nvSpPr>
        <p:spPr>
          <a:xfrm>
            <a:off x="838199" y="2078963"/>
            <a:ext cx="3435628" cy="4067492"/>
          </a:xfrm>
        </p:spPr>
        <p:txBody>
          <a:bodyPr>
            <a:normAutofit/>
          </a:bodyPr>
          <a:lstStyle>
            <a:lvl1pPr marL="457200" indent="-457200">
              <a:spcBef>
                <a:spcPts val="1000"/>
              </a:spcBef>
              <a:spcAft>
                <a:spcPts val="500"/>
              </a:spcAft>
              <a:buFont typeface="+mj-lt"/>
              <a:buAutoNum type="arabicPeriod"/>
              <a:defRPr sz="1800"/>
            </a:lvl1pPr>
            <a:lvl2pPr marL="914400" indent="-457200">
              <a:spcBef>
                <a:spcPts val="1000"/>
              </a:spcBef>
              <a:spcAft>
                <a:spcPts val="500"/>
              </a:spcAft>
              <a:buFont typeface="+mj-lt"/>
              <a:buAutoNum type="alphaLcPeriod"/>
              <a:defRPr sz="1800"/>
            </a:lvl2pPr>
            <a:lvl3pPr marL="1371600" indent="-457200">
              <a:spcBef>
                <a:spcPts val="1000"/>
              </a:spcBef>
              <a:spcAft>
                <a:spcPts val="500"/>
              </a:spcAft>
              <a:buFont typeface="+mj-lt"/>
              <a:buAutoNum type="arabicParenR"/>
              <a:defRPr sz="1800"/>
            </a:lvl3pPr>
            <a:lvl4pPr marL="1828800" indent="-457200">
              <a:spcBef>
                <a:spcPts val="1000"/>
              </a:spcBef>
              <a:spcAft>
                <a:spcPts val="500"/>
              </a:spcAft>
              <a:buFont typeface="+mj-lt"/>
              <a:buAutoNum type="alphaLcParenR"/>
              <a:defRPr sz="1800"/>
            </a:lvl4pPr>
            <a:lvl5pPr marL="2228850" indent="-457200">
              <a:spcBef>
                <a:spcPts val="1000"/>
              </a:spcBef>
              <a:spcAft>
                <a:spcPts val="500"/>
              </a:spcAft>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a:extLst>
              <a:ext uri="{FF2B5EF4-FFF2-40B4-BE49-F238E27FC236}">
                <a16:creationId xmlns:a16="http://schemas.microsoft.com/office/drawing/2014/main" id="{1BEE7174-135F-6F9F-11B9-3C3F2F9CDEAA}"/>
              </a:ext>
            </a:extLst>
          </p:cNvPr>
          <p:cNvSpPr>
            <a:spLocks noGrp="1"/>
          </p:cNvSpPr>
          <p:nvPr>
            <p:ph sz="half" idx="14" hasCustomPrompt="1"/>
          </p:nvPr>
        </p:nvSpPr>
        <p:spPr>
          <a:xfrm>
            <a:off x="4965539" y="2087315"/>
            <a:ext cx="6007261" cy="4067492"/>
          </a:xfrm>
        </p:spPr>
        <p:txBody>
          <a:bodyPr>
            <a:normAutofit/>
          </a:bodyPr>
          <a:lstStyle>
            <a:lvl1pPr marL="0" indent="0">
              <a:spcBef>
                <a:spcPts val="1000"/>
              </a:spcBef>
              <a:spcAft>
                <a:spcPts val="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2/22/2024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 picture ">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700B3A65-BB60-F2B4-4CF4-19A7C53F188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F1DB8D5-B954-BFC9-C8D8-F0491CCBE29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507D69F-27D7-2C68-A17D-3F1399C8BE71}"/>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199" y="365125"/>
            <a:ext cx="6645965" cy="1325563"/>
          </a:xfrm>
        </p:spPr>
        <p:txBody>
          <a:bodyPr anchor="b" anchorCtr="0">
            <a:noAutofit/>
          </a:bodyPr>
          <a:lstStyle>
            <a:lvl1pPr>
              <a:defRPr sz="3600"/>
            </a:lvl1pPr>
          </a:lstStyle>
          <a:p>
            <a:r>
              <a:rPr lang="en-GB"/>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1" y="2055813"/>
            <a:ext cx="5781261" cy="4067492"/>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7566991" y="-22860"/>
            <a:ext cx="4625008" cy="6903720"/>
          </a:xfrm>
        </p:spPr>
        <p:txBody>
          <a:bodyPr tIns="274320">
            <a:normAutofit/>
          </a:bodyPr>
          <a:lstStyle>
            <a:lvl1pPr marL="0" indent="0" algn="ctr">
              <a:buNone/>
              <a:defRPr sz="2000"/>
            </a:lvl1pPr>
          </a:lstStyle>
          <a:p>
            <a:r>
              <a:rPr lang="en-GB"/>
              <a:t>Click icon to add picture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2/22/2024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845438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6D8061D-18C3-4F4F-85EF-561633F58754}" type="datetimeFigureOut">
              <a:rPr lang="en-US" smtClean="0"/>
              <a:t>2/22/2024</a:t>
            </a:fld>
            <a:endParaRPr lang="en-US"/>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59" r:id="rId4"/>
    <p:sldLayoutId id="2147483650" r:id="rId5"/>
    <p:sldLayoutId id="2147483649" r:id="rId6"/>
    <p:sldLayoutId id="2147483662" r:id="rId7"/>
    <p:sldLayoutId id="2147483663" r:id="rId8"/>
    <p:sldLayoutId id="2147483652" r:id="rId9"/>
    <p:sldLayoutId id="2147483666" r:id="rId10"/>
    <p:sldLayoutId id="2147483664" r:id="rId11"/>
    <p:sldLayoutId id="2147483665" r:id="rId12"/>
    <p:sldLayoutId id="2147483661" r:id="rId13"/>
  </p:sldLayoutIdLst>
  <p:txStyles>
    <p:titleStyle>
      <a:lvl1pPr algn="l" defTabSz="914400" rtl="0" eaLnBrk="1" latinLnBrk="0" hangingPunct="1">
        <a:lnSpc>
          <a:spcPct val="90000"/>
        </a:lnSpc>
        <a:spcBef>
          <a:spcPct val="0"/>
        </a:spcBef>
        <a:buNone/>
        <a:defRPr sz="4000" i="1" kern="1200" cap="all" baseline="0">
          <a:solidFill>
            <a:schemeClr val="accent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FEC93CF-2672-7D78-F278-58C5E012E0DF}"/>
              </a:ext>
            </a:extLst>
          </p:cNvPr>
          <p:cNvSpPr>
            <a:spLocks noGrp="1"/>
          </p:cNvSpPr>
          <p:nvPr>
            <p:ph type="ctrTitle"/>
          </p:nvPr>
        </p:nvSpPr>
        <p:spPr>
          <a:xfrm>
            <a:off x="825271" y="1097883"/>
            <a:ext cx="5427584" cy="3599727"/>
          </a:xfrm>
        </p:spPr>
        <p:txBody>
          <a:bodyPr/>
          <a:lstStyle/>
          <a:p>
            <a:r>
              <a:rPr lang="en-US" b="1" i="0" dirty="0">
                <a:solidFill>
                  <a:srgbClr val="002060"/>
                </a:solidFill>
                <a:effectLst/>
              </a:rPr>
              <a:t>Predictive Analytics for Customer Churn</a:t>
            </a:r>
            <a:br>
              <a:rPr lang="en-US" b="1" i="0" dirty="0">
                <a:solidFill>
                  <a:srgbClr val="002060"/>
                </a:solidFill>
                <a:effectLst/>
              </a:rPr>
            </a:br>
            <a:endParaRPr lang="en-US" dirty="0">
              <a:solidFill>
                <a:srgbClr val="002060"/>
              </a:solidFill>
            </a:endParaRPr>
          </a:p>
        </p:txBody>
      </p:sp>
      <p:pic>
        <p:nvPicPr>
          <p:cNvPr id="7" name="Picture Placeholder 6" descr="Looking up view of a city with skyscrapers">
            <a:extLst>
              <a:ext uri="{FF2B5EF4-FFF2-40B4-BE49-F238E27FC236}">
                <a16:creationId xmlns:a16="http://schemas.microsoft.com/office/drawing/2014/main" id="{ED21B7CD-3D69-26B5-8A0B-52A19A6B0A2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72" r="72"/>
          <a:stretch/>
        </p:blipFill>
        <p:spPr/>
      </p:pic>
    </p:spTree>
    <p:extLst>
      <p:ext uri="{BB962C8B-B14F-4D97-AF65-F5344CB8AC3E}">
        <p14:creationId xmlns:p14="http://schemas.microsoft.com/office/powerpoint/2010/main" val="307899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E40E355-1B6B-6E2D-CFDA-637AFAAF5A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A7D95A4-0E15-2886-BF58-6D0EDB3C8227}"/>
              </a:ext>
            </a:extLst>
          </p:cNvPr>
          <p:cNvSpPr>
            <a:spLocks noGrp="1"/>
          </p:cNvSpPr>
          <p:nvPr>
            <p:ph type="title"/>
          </p:nvPr>
        </p:nvSpPr>
        <p:spPr>
          <a:noFill/>
        </p:spPr>
        <p:txBody>
          <a:bodyPr/>
          <a:lstStyle/>
          <a:p>
            <a:r>
              <a:rPr lang="en-US" b="1" dirty="0"/>
              <a:t>Conclusion</a:t>
            </a:r>
          </a:p>
        </p:txBody>
      </p:sp>
      <p:pic>
        <p:nvPicPr>
          <p:cNvPr id="24" name="Picture Placeholder 7" descr="Looking up view of tall buildings">
            <a:extLst>
              <a:ext uri="{FF2B5EF4-FFF2-40B4-BE49-F238E27FC236}">
                <a16:creationId xmlns:a16="http://schemas.microsoft.com/office/drawing/2014/main" id="{B9F8AE18-E517-6B99-693F-90B379499A2E}"/>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61" b="61"/>
          <a:stretch/>
        </p:blipFill>
        <p:spPr>
          <a:noFill/>
        </p:spPr>
      </p:pic>
      <p:sp>
        <p:nvSpPr>
          <p:cNvPr id="3" name="Content Placeholder 2">
            <a:extLst>
              <a:ext uri="{FF2B5EF4-FFF2-40B4-BE49-F238E27FC236}">
                <a16:creationId xmlns:a16="http://schemas.microsoft.com/office/drawing/2014/main" id="{FA7AC4B5-05BF-4E60-E767-4F5B3DB3D182}"/>
              </a:ext>
            </a:extLst>
          </p:cNvPr>
          <p:cNvSpPr>
            <a:spLocks noGrp="1"/>
          </p:cNvSpPr>
          <p:nvPr>
            <p:ph sz="half" idx="2"/>
          </p:nvPr>
        </p:nvSpPr>
        <p:spPr>
          <a:noFill/>
        </p:spPr>
        <p:txBody>
          <a:bodyPr vert="horz" lIns="91440" tIns="45720" rIns="91440" bIns="45720" rtlCol="0" anchor="t">
            <a:normAutofit lnSpcReduction="10000"/>
          </a:bodyPr>
          <a:lstStyle/>
          <a:p>
            <a:pPr marL="0" indent="0">
              <a:buNone/>
            </a:pPr>
            <a:r>
              <a:rPr lang="en-US" dirty="0"/>
              <a:t>Random Forest has the highest R2 and lowest RMSE. However, R2 is only approximately 0.5, which indicates that Random Forest model seems to have achieved a moderate level of predictive performance.</a:t>
            </a:r>
          </a:p>
          <a:p>
            <a:pPr marL="0" indent="0">
              <a:buNone/>
            </a:pPr>
            <a:r>
              <a:rPr lang="en-US" dirty="0"/>
              <a:t>=&gt; I would suggest using  </a:t>
            </a:r>
            <a:r>
              <a:rPr lang="en-US" b="1" dirty="0"/>
              <a:t>Gradient Boosting </a:t>
            </a:r>
            <a:r>
              <a:rPr lang="en-US" dirty="0"/>
              <a:t>(Accuracy: 0.93) for further model development</a:t>
            </a:r>
          </a:p>
          <a:p>
            <a:pPr marL="0" indent="0">
              <a:buNone/>
            </a:pPr>
            <a:r>
              <a:rPr lang="en-US" dirty="0"/>
              <a:t>Besides, from insights I gained after visualizing data, there are few steps I suggest to find the root cause behind the churn:</a:t>
            </a:r>
          </a:p>
          <a:p>
            <a:pPr marL="0" indent="0">
              <a:buNone/>
            </a:pPr>
            <a:r>
              <a:rPr lang="en-US" dirty="0"/>
              <a:t>- </a:t>
            </a:r>
            <a:r>
              <a:rPr lang="en-US" dirty="0" err="1"/>
              <a:t>Analyse</a:t>
            </a:r>
            <a:r>
              <a:rPr lang="en-US" dirty="0"/>
              <a:t> customers' feedback/satisfaction surveys related to customer service</a:t>
            </a:r>
          </a:p>
          <a:p>
            <a:pPr marL="0" indent="0">
              <a:buNone/>
            </a:pPr>
            <a:r>
              <a:rPr lang="en-US" dirty="0"/>
              <a:t>- Usability testing, user feedback sessions, and analyzing user behavior data</a:t>
            </a:r>
          </a:p>
        </p:txBody>
      </p:sp>
    </p:spTree>
    <p:extLst>
      <p:ext uri="{BB962C8B-B14F-4D97-AF65-F5344CB8AC3E}">
        <p14:creationId xmlns:p14="http://schemas.microsoft.com/office/powerpoint/2010/main" val="36993219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5" descr="Close-up of a bridge with wires">
            <a:extLst>
              <a:ext uri="{FF2B5EF4-FFF2-40B4-BE49-F238E27FC236}">
                <a16:creationId xmlns:a16="http://schemas.microsoft.com/office/drawing/2014/main" id="{E461669C-A7BA-D639-22CB-B5FBBE698B38}"/>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0" r="20"/>
          <a:stretch/>
        </p:blipFill>
        <p:spPr>
          <a:xfrm>
            <a:off x="3810" y="0"/>
            <a:ext cx="7816995" cy="6858000"/>
          </a:xfrm>
          <a:noFill/>
        </p:spPr>
      </p:pic>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6080992" y="731562"/>
            <a:ext cx="4902843" cy="3526778"/>
          </a:xfrm>
          <a:noFill/>
        </p:spPr>
        <p:txBody>
          <a:bodyPr anchor="b"/>
          <a:lstStyle/>
          <a:p>
            <a:r>
              <a:rPr lang="en-US" dirty="0"/>
              <a:t>THANK YOU</a:t>
            </a:r>
          </a:p>
        </p:txBody>
      </p:sp>
      <p:sp>
        <p:nvSpPr>
          <p:cNvPr id="3" name="Content Placeholder 2">
            <a:extLst>
              <a:ext uri="{FF2B5EF4-FFF2-40B4-BE49-F238E27FC236}">
                <a16:creationId xmlns:a16="http://schemas.microsoft.com/office/drawing/2014/main" id="{1BE98EFF-197D-3136-70B9-7BBD30A48931}"/>
              </a:ext>
            </a:extLst>
          </p:cNvPr>
          <p:cNvSpPr>
            <a:spLocks noGrp="1"/>
          </p:cNvSpPr>
          <p:nvPr>
            <p:ph idx="1"/>
          </p:nvPr>
        </p:nvSpPr>
        <p:spPr>
          <a:xfrm>
            <a:off x="6080992" y="4373218"/>
            <a:ext cx="4902843" cy="1261290"/>
          </a:xfrm>
          <a:noFill/>
        </p:spPr>
        <p:txBody>
          <a:bodyPr anchor="t">
            <a:normAutofit/>
          </a:bodyPr>
          <a:lstStyle/>
          <a:p>
            <a:r>
              <a:rPr lang="en-US" dirty="0"/>
              <a:t>Tran Mai Linh</a:t>
            </a:r>
          </a:p>
          <a:p>
            <a:r>
              <a:rPr lang="en-US" dirty="0"/>
              <a:t>0978278924</a:t>
            </a:r>
          </a:p>
          <a:p>
            <a:r>
              <a:rPr lang="en-US" dirty="0"/>
              <a:t>Tranmailinh.forwork@gmail.com</a:t>
            </a:r>
          </a:p>
        </p:txBody>
      </p:sp>
    </p:spTree>
    <p:extLst>
      <p:ext uri="{BB962C8B-B14F-4D97-AF65-F5344CB8AC3E}">
        <p14:creationId xmlns:p14="http://schemas.microsoft.com/office/powerpoint/2010/main" val="121080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noFill/>
        </p:spPr>
        <p:txBody>
          <a:bodyPr>
            <a:noAutofit/>
          </a:bodyPr>
          <a:lstStyle/>
          <a:p>
            <a:r>
              <a:rPr lang="en-US" b="1" dirty="0">
                <a:solidFill>
                  <a:srgbClr val="002060"/>
                </a:solidFill>
              </a:rPr>
              <a:t>AGENDA</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4697506" y="509286"/>
            <a:ext cx="4654838" cy="5617194"/>
          </a:xfrm>
          <a:noFill/>
        </p:spPr>
        <p:txBody>
          <a:bodyPr anchor="ctr">
            <a:normAutofit/>
          </a:bodyPr>
          <a:lstStyle/>
          <a:p>
            <a:r>
              <a:rPr lang="en-US" b="1" dirty="0"/>
              <a:t>Introduction</a:t>
            </a:r>
          </a:p>
          <a:p>
            <a:r>
              <a:rPr lang="en-US" b="1" dirty="0"/>
              <a:t>EDA &amp; Building a Churn Prediction Model</a:t>
            </a:r>
          </a:p>
          <a:p>
            <a:r>
              <a:rPr lang="en-US" b="1" dirty="0"/>
              <a:t>Conclusion</a:t>
            </a:r>
          </a:p>
        </p:txBody>
      </p:sp>
      <p:pic>
        <p:nvPicPr>
          <p:cNvPr id="25" name="Picture Placeholder 6" descr="A city skyline">
            <a:extLst>
              <a:ext uri="{FF2B5EF4-FFF2-40B4-BE49-F238E27FC236}">
                <a16:creationId xmlns:a16="http://schemas.microsoft.com/office/drawing/2014/main" id="{086C9520-C924-5732-CC82-F0C4A533D4E2}"/>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38" r="38"/>
          <a:stretch/>
        </p:blipFill>
        <p:spPr/>
      </p:pic>
    </p:spTree>
    <p:extLst>
      <p:ext uri="{BB962C8B-B14F-4D97-AF65-F5344CB8AC3E}">
        <p14:creationId xmlns:p14="http://schemas.microsoft.com/office/powerpoint/2010/main" val="1038351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noFill/>
        </p:spPr>
        <p:txBody>
          <a:bodyPr/>
          <a:lstStyle/>
          <a:p>
            <a:r>
              <a:rPr lang="en-US" b="1" dirty="0" err="1"/>
              <a:t>iNTRODUCTION</a:t>
            </a:r>
            <a:endParaRPr lang="en-US" b="1" dirty="0"/>
          </a:p>
        </p:txBody>
      </p:sp>
      <p:pic>
        <p:nvPicPr>
          <p:cNvPr id="24" name="Picture Placeholder 7" descr="Looking up view of tall buildings">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61" b="61"/>
          <a:stretch/>
        </p:blipFill>
        <p:spPr>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noFill/>
        </p:spPr>
        <p:txBody>
          <a:bodyPr vert="horz" lIns="91440" tIns="45720" rIns="91440" bIns="45720" rtlCol="0" anchor="t">
            <a:normAutofit/>
          </a:bodyPr>
          <a:lstStyle/>
          <a:p>
            <a:r>
              <a:rPr lang="en-US" dirty="0"/>
              <a:t>In the home test I will use Python as the main tool for the following steps:</a:t>
            </a:r>
          </a:p>
          <a:p>
            <a:pPr lvl="1"/>
            <a:r>
              <a:rPr lang="en-US" dirty="0"/>
              <a:t>Data wrangling</a:t>
            </a:r>
          </a:p>
          <a:p>
            <a:pPr lvl="1"/>
            <a:r>
              <a:rPr lang="en-US" dirty="0"/>
              <a:t>EDA</a:t>
            </a:r>
          </a:p>
          <a:p>
            <a:pPr lvl="1"/>
            <a:r>
              <a:rPr lang="en-US" dirty="0"/>
              <a:t>Model Selection</a:t>
            </a:r>
          </a:p>
        </p:txBody>
      </p:sp>
    </p:spTree>
    <p:extLst>
      <p:ext uri="{BB962C8B-B14F-4D97-AF65-F5344CB8AC3E}">
        <p14:creationId xmlns:p14="http://schemas.microsoft.com/office/powerpoint/2010/main" val="3666674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noFill/>
        </p:spPr>
        <p:txBody>
          <a:bodyPr/>
          <a:lstStyle/>
          <a:p>
            <a:r>
              <a:rPr lang="en-US" sz="3200" b="1" dirty="0"/>
              <a:t>EDA &amp; Building a Churn Prediction Model</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4"/>
          </p:nvPr>
        </p:nvSpPr>
        <p:spPr>
          <a:xfrm>
            <a:off x="834962" y="2032663"/>
            <a:ext cx="3537416" cy="3395782"/>
          </a:xfrm>
          <a:solidFill>
            <a:schemeClr val="bg1"/>
          </a:solidFill>
        </p:spPr>
        <p:txBody>
          <a:bodyPr>
            <a:normAutofit lnSpcReduction="10000"/>
          </a:bodyPr>
          <a:lstStyle/>
          <a:p>
            <a:r>
              <a:rPr lang="en-US" dirty="0"/>
              <a:t>After wrangling data, I decide to categorize the data into 2 types: </a:t>
            </a:r>
            <a:r>
              <a:rPr lang="en-US" b="1" dirty="0"/>
              <a:t>categorical &amp; numerical </a:t>
            </a:r>
            <a:r>
              <a:rPr lang="en-US" dirty="0"/>
              <a:t>data for further investigation.</a:t>
            </a:r>
          </a:p>
          <a:p>
            <a:r>
              <a:rPr lang="en-US" dirty="0"/>
              <a:t>The data were mostly normal distributed except for total int calls, customer service calls, number </a:t>
            </a:r>
            <a:r>
              <a:rPr lang="en-US" dirty="0" err="1"/>
              <a:t>vmail</a:t>
            </a:r>
            <a:r>
              <a:rPr lang="en-US" dirty="0"/>
              <a:t> messages. I then using </a:t>
            </a:r>
            <a:r>
              <a:rPr lang="en-US" b="1" dirty="0"/>
              <a:t>Paired Comparison Analysis </a:t>
            </a:r>
            <a:r>
              <a:rPr lang="en-US" dirty="0"/>
              <a:t>to </a:t>
            </a:r>
            <a:r>
              <a:rPr lang="en-US" b="1" dirty="0"/>
              <a:t>work out the relative importance, </a:t>
            </a:r>
            <a:r>
              <a:rPr lang="en-US" dirty="0"/>
              <a:t>thus choosing the most importance data to </a:t>
            </a:r>
            <a:r>
              <a:rPr lang="en-US" dirty="0" err="1"/>
              <a:t>analyse</a:t>
            </a:r>
            <a:r>
              <a:rPr lang="en-US" dirty="0"/>
              <a:t>.</a:t>
            </a:r>
          </a:p>
          <a:p>
            <a:endParaRPr lang="en-US" dirty="0"/>
          </a:p>
          <a:p>
            <a:endParaRPr lang="en-US" dirty="0"/>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3"/>
          </p:nvPr>
        </p:nvSpPr>
        <p:spPr>
          <a:solidFill>
            <a:schemeClr val="bg1"/>
          </a:solidFill>
        </p:spPr>
        <p:txBody>
          <a:bodyPr>
            <a:normAutofit/>
          </a:bodyPr>
          <a:lstStyle/>
          <a:p>
            <a:r>
              <a:rPr lang="en-US" dirty="0"/>
              <a:t>This is a powerful tool in public speaking. It involves varying pitch, tone, and volume to convey emotion, emphasize points, and maintain interest. </a:t>
            </a:r>
          </a:p>
          <a:p>
            <a:pPr lvl="1"/>
            <a:r>
              <a:rPr lang="en-US" dirty="0"/>
              <a:t>Pitch variation</a:t>
            </a:r>
          </a:p>
          <a:p>
            <a:pPr lvl="1"/>
            <a:r>
              <a:rPr lang="en-US" dirty="0"/>
              <a:t>Tone inflection</a:t>
            </a:r>
          </a:p>
          <a:p>
            <a:pPr lvl="1"/>
            <a:r>
              <a:rPr lang="en-US" dirty="0"/>
              <a:t>Volume control</a:t>
            </a:r>
          </a:p>
        </p:txBody>
      </p:sp>
      <p:pic>
        <p:nvPicPr>
          <p:cNvPr id="6" name="Picture 5">
            <a:extLst>
              <a:ext uri="{FF2B5EF4-FFF2-40B4-BE49-F238E27FC236}">
                <a16:creationId xmlns:a16="http://schemas.microsoft.com/office/drawing/2014/main" id="{BEEAFA27-02DE-A202-2B61-7A3251084F1B}"/>
              </a:ext>
            </a:extLst>
          </p:cNvPr>
          <p:cNvPicPr>
            <a:picLocks noChangeAspect="1"/>
          </p:cNvPicPr>
          <p:nvPr/>
        </p:nvPicPr>
        <p:blipFill>
          <a:blip r:embed="rId3"/>
          <a:stretch>
            <a:fillRect/>
          </a:stretch>
        </p:blipFill>
        <p:spPr>
          <a:xfrm>
            <a:off x="4697556" y="1745702"/>
            <a:ext cx="7152081" cy="4755167"/>
          </a:xfrm>
          <a:prstGeom prst="rect">
            <a:avLst/>
          </a:prstGeom>
        </p:spPr>
      </p:pic>
    </p:spTree>
    <p:extLst>
      <p:ext uri="{BB962C8B-B14F-4D97-AF65-F5344CB8AC3E}">
        <p14:creationId xmlns:p14="http://schemas.microsoft.com/office/powerpoint/2010/main" val="837402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noFill/>
        </p:spPr>
        <p:txBody>
          <a:bodyPr/>
          <a:lstStyle/>
          <a:p>
            <a:r>
              <a:rPr lang="en-US" dirty="0"/>
              <a:t>NAVIGATING Q&amp;A SESSIONS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half" idx="15"/>
          </p:nvPr>
        </p:nvSpPr>
        <p:spPr>
          <a:noFill/>
        </p:spPr>
        <p:txBody>
          <a:bodyPr>
            <a:normAutofit/>
          </a:bodyPr>
          <a:lstStyle/>
          <a:p>
            <a:r>
              <a:rPr lang="en-US"/>
              <a:t>Know your material in advance</a:t>
            </a:r>
          </a:p>
          <a:p>
            <a:r>
              <a:rPr lang="en-US"/>
              <a:t>Anticipate common questions</a:t>
            </a:r>
          </a:p>
          <a:p>
            <a:r>
              <a:rPr lang="en-US"/>
              <a:t>Rehearse your responses</a:t>
            </a:r>
          </a:p>
          <a:p>
            <a:endParaRPr lang="en-US" dirty="0"/>
          </a:p>
        </p:txBody>
      </p:sp>
      <p:sp>
        <p:nvSpPr>
          <p:cNvPr id="3" name="Content Placeholder 2">
            <a:extLst>
              <a:ext uri="{FF2B5EF4-FFF2-40B4-BE49-F238E27FC236}">
                <a16:creationId xmlns:a16="http://schemas.microsoft.com/office/drawing/2014/main" id="{FACE640F-7F5A-BDB7-205D-765FA80B6796}"/>
              </a:ext>
            </a:extLst>
          </p:cNvPr>
          <p:cNvSpPr>
            <a:spLocks noGrp="1"/>
          </p:cNvSpPr>
          <p:nvPr>
            <p:ph sz="half" idx="14"/>
          </p:nvPr>
        </p:nvSpPr>
        <p:spPr>
          <a:xfrm>
            <a:off x="7561805" y="663921"/>
            <a:ext cx="3444364" cy="1686474"/>
          </a:xfrm>
          <a:noFill/>
        </p:spPr>
        <p:txBody>
          <a:bodyPr>
            <a:normAutofit lnSpcReduction="10000"/>
          </a:bodyPr>
          <a:lstStyle/>
          <a:p>
            <a:r>
              <a:rPr lang="en-US" dirty="0"/>
              <a:t>There are linear correlation between total minute and total charge (which is obvious). Most of the correlation with churn is also low (-0.3&lt;</a:t>
            </a:r>
            <a:r>
              <a:rPr lang="en-US" dirty="0" err="1"/>
              <a:t>corr</a:t>
            </a:r>
            <a:r>
              <a:rPr lang="en-US" dirty="0"/>
              <a:t>&lt;0.3), but customer service calls so the highest correlation</a:t>
            </a:r>
          </a:p>
        </p:txBody>
      </p:sp>
      <p:pic>
        <p:nvPicPr>
          <p:cNvPr id="6" name="Picture 5">
            <a:extLst>
              <a:ext uri="{FF2B5EF4-FFF2-40B4-BE49-F238E27FC236}">
                <a16:creationId xmlns:a16="http://schemas.microsoft.com/office/drawing/2014/main" id="{94941D91-0828-CA12-679A-E30F922F9D3A}"/>
              </a:ext>
            </a:extLst>
          </p:cNvPr>
          <p:cNvPicPr>
            <a:picLocks noChangeAspect="1"/>
          </p:cNvPicPr>
          <p:nvPr/>
        </p:nvPicPr>
        <p:blipFill>
          <a:blip r:embed="rId3"/>
          <a:stretch>
            <a:fillRect/>
          </a:stretch>
        </p:blipFill>
        <p:spPr>
          <a:xfrm>
            <a:off x="354311" y="0"/>
            <a:ext cx="6859864" cy="6858000"/>
          </a:xfrm>
          <a:prstGeom prst="rect">
            <a:avLst/>
          </a:prstGeom>
        </p:spPr>
      </p:pic>
      <p:pic>
        <p:nvPicPr>
          <p:cNvPr id="8" name="Picture 7">
            <a:extLst>
              <a:ext uri="{FF2B5EF4-FFF2-40B4-BE49-F238E27FC236}">
                <a16:creationId xmlns:a16="http://schemas.microsoft.com/office/drawing/2014/main" id="{DD93886D-53C9-C6FB-4EAD-9EDF1C81379A}"/>
              </a:ext>
            </a:extLst>
          </p:cNvPr>
          <p:cNvPicPr>
            <a:picLocks noChangeAspect="1"/>
          </p:cNvPicPr>
          <p:nvPr/>
        </p:nvPicPr>
        <p:blipFill>
          <a:blip r:embed="rId4"/>
          <a:stretch>
            <a:fillRect/>
          </a:stretch>
        </p:blipFill>
        <p:spPr>
          <a:xfrm>
            <a:off x="7695916" y="2632805"/>
            <a:ext cx="4191283" cy="3402100"/>
          </a:xfrm>
          <a:prstGeom prst="rect">
            <a:avLst/>
          </a:prstGeom>
        </p:spPr>
      </p:pic>
    </p:spTree>
    <p:extLst>
      <p:ext uri="{BB962C8B-B14F-4D97-AF65-F5344CB8AC3E}">
        <p14:creationId xmlns:p14="http://schemas.microsoft.com/office/powerpoint/2010/main" val="72960914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314740" y="542544"/>
            <a:ext cx="4926962" cy="5935529"/>
          </a:xfrm>
          <a:solidFill>
            <a:schemeClr val="bg1"/>
          </a:solidFill>
        </p:spPr>
        <p:txBody>
          <a:bodyPr vert="horz" lIns="91440" tIns="45720" rIns="91440" bIns="45720" rtlCol="0" anchor="t">
            <a:noAutofit/>
          </a:bodyPr>
          <a:lstStyle/>
          <a:p>
            <a:r>
              <a:rPr lang="en-US" sz="1400" dirty="0"/>
              <a:t>From the box plots, we observe a comparable usage frequency between churned and non-churned customers across most features. However, upon closer examination of "customer service calls by Churn," a distinct pattern emerges. </a:t>
            </a:r>
            <a:r>
              <a:rPr lang="en-US" sz="1400" b="1" dirty="0">
                <a:solidFill>
                  <a:srgbClr val="C00000"/>
                </a:solidFill>
              </a:rPr>
              <a:t>Churned customers exhibit a notably higher usage of customer service calls compared to those who don't churn</a:t>
            </a:r>
            <a:r>
              <a:rPr lang="en-US" sz="1400" dirty="0"/>
              <a:t>.</a:t>
            </a:r>
          </a:p>
          <a:p>
            <a:endParaRPr lang="en-US" sz="1400" dirty="0"/>
          </a:p>
          <a:p>
            <a:r>
              <a:rPr lang="en-US" sz="1400" dirty="0"/>
              <a:t>This leads us to hypothesize </a:t>
            </a:r>
            <a:r>
              <a:rPr lang="en-US" sz="1400" b="1" dirty="0"/>
              <a:t>two potential scenarios</a:t>
            </a:r>
            <a:r>
              <a:rPr lang="en-US" sz="1400" dirty="0"/>
              <a:t>:</a:t>
            </a:r>
          </a:p>
          <a:p>
            <a:endParaRPr lang="en-US" sz="1400" dirty="0"/>
          </a:p>
          <a:p>
            <a:r>
              <a:rPr lang="en-US" sz="1400" b="1" dirty="0"/>
              <a:t>Customer Service Quality: </a:t>
            </a:r>
            <a:r>
              <a:rPr lang="en-US" sz="1400" dirty="0"/>
              <a:t>The elevated frequency of customer service calls among churned customers may suggest dissatisfaction with the quality of our customer support. It's plausible that unresolved issues, prolonged wait times, or unsatisfactory interactions with support staff contribute to this dissatisfaction.</a:t>
            </a:r>
          </a:p>
          <a:p>
            <a:r>
              <a:rPr lang="en-US" sz="1400" b="1" dirty="0"/>
              <a:t>Service Usability and User Experience: </a:t>
            </a:r>
            <a:r>
              <a:rPr lang="en-US" sz="1400" dirty="0"/>
              <a:t>Alternatively, the disparity in customer service call usage could indicate challenges in navigating or utilizing our service. Churned customers might encounter usability issues, confusing interfaces, or other usability barriers that prompt them to seek assistance more frequently. This scenario suggests that our service may be less intuitive or user-friendly compared to alternatives in the market</a:t>
            </a:r>
          </a:p>
        </p:txBody>
      </p:sp>
      <p:sp>
        <p:nvSpPr>
          <p:cNvPr id="5" name="Picture Placeholder 4">
            <a:extLst>
              <a:ext uri="{FF2B5EF4-FFF2-40B4-BE49-F238E27FC236}">
                <a16:creationId xmlns:a16="http://schemas.microsoft.com/office/drawing/2014/main" id="{426C5A9B-A82B-E846-0561-7EBB00D782FB}"/>
              </a:ext>
            </a:extLst>
          </p:cNvPr>
          <p:cNvSpPr>
            <a:spLocks noGrp="1"/>
          </p:cNvSpPr>
          <p:nvPr>
            <p:ph type="pic" sz="quarter" idx="13"/>
          </p:nvPr>
        </p:nvSpPr>
        <p:spPr/>
        <p:txBody>
          <a:bodyPr/>
          <a:lstStyle/>
          <a:p>
            <a:endParaRPr lang="en-US" dirty="0"/>
          </a:p>
        </p:txBody>
      </p:sp>
      <p:pic>
        <p:nvPicPr>
          <p:cNvPr id="7" name="Picture 6">
            <a:extLst>
              <a:ext uri="{FF2B5EF4-FFF2-40B4-BE49-F238E27FC236}">
                <a16:creationId xmlns:a16="http://schemas.microsoft.com/office/drawing/2014/main" id="{906E0B85-F3ED-B843-9F39-7714D5DDD99E}"/>
              </a:ext>
            </a:extLst>
          </p:cNvPr>
          <p:cNvPicPr>
            <a:picLocks noChangeAspect="1"/>
          </p:cNvPicPr>
          <p:nvPr/>
        </p:nvPicPr>
        <p:blipFill>
          <a:blip r:embed="rId3"/>
          <a:stretch>
            <a:fillRect/>
          </a:stretch>
        </p:blipFill>
        <p:spPr>
          <a:xfrm>
            <a:off x="5290732" y="27390"/>
            <a:ext cx="6852237" cy="6858000"/>
          </a:xfrm>
          <a:prstGeom prst="rect">
            <a:avLst/>
          </a:prstGeom>
        </p:spPr>
      </p:pic>
    </p:spTree>
    <p:extLst>
      <p:ext uri="{BB962C8B-B14F-4D97-AF65-F5344CB8AC3E}">
        <p14:creationId xmlns:p14="http://schemas.microsoft.com/office/powerpoint/2010/main" val="2737241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xfrm>
            <a:off x="368121" y="1036631"/>
            <a:ext cx="2349321" cy="5074393"/>
          </a:xfrm>
          <a:solidFill>
            <a:schemeClr val="bg1"/>
          </a:solidFill>
        </p:spPr>
        <p:txBody>
          <a:bodyPr vert="horz" lIns="91440" tIns="45720" rIns="91440" bIns="45720" rtlCol="0" anchor="t">
            <a:normAutofit fontScale="92500" lnSpcReduction="10000"/>
          </a:bodyPr>
          <a:lstStyle/>
          <a:p>
            <a:r>
              <a:rPr lang="en-US" dirty="0"/>
              <a:t>- There are some state with higher churn rate also have lower stay rate =&gt; this might be </a:t>
            </a:r>
            <a:r>
              <a:rPr lang="en-US" b="1" dirty="0"/>
              <a:t>regional problems</a:t>
            </a:r>
          </a:p>
          <a:p>
            <a:r>
              <a:rPr lang="en-US" b="1" dirty="0"/>
              <a:t>- The churn rate is lower with people using voice mail </a:t>
            </a:r>
            <a:r>
              <a:rPr lang="en-US" dirty="0"/>
              <a:t>=&gt; Our voice mail features might work well and it can become one of our USPs.</a:t>
            </a:r>
          </a:p>
          <a:p>
            <a:r>
              <a:rPr lang="en-US" b="1" dirty="0"/>
              <a:t>- </a:t>
            </a:r>
            <a:r>
              <a:rPr lang="en-US" dirty="0"/>
              <a:t>The opposite trend happens with international plan. We might want to look into the ROI of this feature and how it performs</a:t>
            </a:r>
            <a:endParaRPr lang="en-US" b="1" dirty="0"/>
          </a:p>
        </p:txBody>
      </p:sp>
      <p:pic>
        <p:nvPicPr>
          <p:cNvPr id="10" name="Picture 9">
            <a:extLst>
              <a:ext uri="{FF2B5EF4-FFF2-40B4-BE49-F238E27FC236}">
                <a16:creationId xmlns:a16="http://schemas.microsoft.com/office/drawing/2014/main" id="{8D374DF1-4B45-91FE-BAF8-F7065E6FEF75}"/>
              </a:ext>
            </a:extLst>
          </p:cNvPr>
          <p:cNvPicPr>
            <a:picLocks noChangeAspect="1"/>
          </p:cNvPicPr>
          <p:nvPr/>
        </p:nvPicPr>
        <p:blipFill>
          <a:blip r:embed="rId3"/>
          <a:stretch>
            <a:fillRect/>
          </a:stretch>
        </p:blipFill>
        <p:spPr>
          <a:xfrm>
            <a:off x="3004794" y="1177433"/>
            <a:ext cx="9063270" cy="4503134"/>
          </a:xfrm>
          <a:prstGeom prst="rect">
            <a:avLst/>
          </a:prstGeom>
        </p:spPr>
      </p:pic>
    </p:spTree>
    <p:extLst>
      <p:ext uri="{BB962C8B-B14F-4D97-AF65-F5344CB8AC3E}">
        <p14:creationId xmlns:p14="http://schemas.microsoft.com/office/powerpoint/2010/main" val="42599771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noFill/>
        </p:spPr>
        <p:txBody>
          <a:bodyPr/>
          <a:lstStyle/>
          <a:p>
            <a:r>
              <a:rPr lang="en-US" sz="3600" b="1" dirty="0"/>
              <a:t>Building a Churn Prediction Model</a:t>
            </a:r>
            <a:endParaRPr lang="en-US" dirty="0"/>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4"/>
          </p:nvPr>
        </p:nvSpPr>
        <p:spPr>
          <a:xfrm>
            <a:off x="838201" y="1987670"/>
            <a:ext cx="4532290" cy="2668044"/>
          </a:xfrm>
          <a:noFill/>
        </p:spPr>
        <p:txBody>
          <a:bodyPr vert="horz" lIns="91440" tIns="45720" rIns="91440" bIns="45720" rtlCol="0" anchor="t">
            <a:normAutofit/>
          </a:bodyPr>
          <a:lstStyle/>
          <a:p>
            <a:r>
              <a:rPr lang="en-US" dirty="0"/>
              <a:t>I choose these ML models: </a:t>
            </a:r>
          </a:p>
          <a:p>
            <a:r>
              <a:rPr lang="en-US" dirty="0"/>
              <a:t>- Linear Regression</a:t>
            </a:r>
          </a:p>
          <a:p>
            <a:r>
              <a:rPr lang="en-US" dirty="0"/>
              <a:t>- Polynomial</a:t>
            </a:r>
          </a:p>
          <a:p>
            <a:r>
              <a:rPr lang="en-US" dirty="0"/>
              <a:t>- Decision Tree</a:t>
            </a:r>
          </a:p>
          <a:p>
            <a:r>
              <a:rPr lang="en-US" dirty="0"/>
              <a:t>- Logistic Regression</a:t>
            </a:r>
          </a:p>
          <a:p>
            <a:r>
              <a:rPr lang="en-US" dirty="0"/>
              <a:t>- Random Forest</a:t>
            </a:r>
          </a:p>
          <a:p>
            <a:r>
              <a:rPr lang="en-US" dirty="0"/>
              <a:t>- Gradient Boosting</a:t>
            </a:r>
          </a:p>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half" idx="2"/>
          </p:nvPr>
        </p:nvSpPr>
        <p:spPr>
          <a:xfrm>
            <a:off x="6821511" y="1987670"/>
            <a:ext cx="3436716" cy="4297680"/>
          </a:xfrm>
          <a:noFill/>
        </p:spPr>
        <p:txBody>
          <a:bodyPr>
            <a:normAutofit/>
          </a:bodyPr>
          <a:lstStyle/>
          <a:p>
            <a:r>
              <a:rPr lang="en-US" b="1" dirty="0"/>
              <a:t>How I build ML models:</a:t>
            </a:r>
          </a:p>
          <a:p>
            <a:r>
              <a:rPr lang="en-US" dirty="0"/>
              <a:t>- Initiate model features &amp; fit the training data</a:t>
            </a:r>
          </a:p>
          <a:p>
            <a:r>
              <a:rPr lang="en-US" dirty="0"/>
              <a:t>- Testing with test data</a:t>
            </a:r>
          </a:p>
          <a:p>
            <a:r>
              <a:rPr lang="en-US" dirty="0"/>
              <a:t>- Generating R-</a:t>
            </a:r>
            <a:r>
              <a:rPr lang="en-US" dirty="0" err="1"/>
              <a:t>squred</a:t>
            </a:r>
            <a:r>
              <a:rPr lang="en-US" dirty="0"/>
              <a:t> &amp; RMSE for further </a:t>
            </a:r>
            <a:r>
              <a:rPr lang="en-US" dirty="0" err="1"/>
              <a:t>comparision</a:t>
            </a:r>
            <a:endParaRPr lang="en-US" dirty="0"/>
          </a:p>
        </p:txBody>
      </p:sp>
    </p:spTree>
    <p:extLst>
      <p:ext uri="{BB962C8B-B14F-4D97-AF65-F5344CB8AC3E}">
        <p14:creationId xmlns:p14="http://schemas.microsoft.com/office/powerpoint/2010/main" val="6437779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838200" y="365125"/>
            <a:ext cx="10515600" cy="812631"/>
          </a:xfrm>
          <a:noFill/>
        </p:spPr>
        <p:txBody>
          <a:bodyPr/>
          <a:lstStyle/>
          <a:p>
            <a:r>
              <a:rPr lang="en-US" b="1" dirty="0">
                <a:solidFill>
                  <a:srgbClr val="002060"/>
                </a:solidFill>
              </a:rPr>
              <a:t>The </a:t>
            </a:r>
            <a:r>
              <a:rPr lang="en-US" b="1" dirty="0" err="1">
                <a:solidFill>
                  <a:srgbClr val="002060"/>
                </a:solidFill>
              </a:rPr>
              <a:t>outPuT</a:t>
            </a:r>
            <a:endParaRPr lang="en-US" b="1" dirty="0">
              <a:solidFill>
                <a:srgbClr val="002060"/>
              </a:solidFill>
            </a:endParaRPr>
          </a:p>
        </p:txBody>
      </p:sp>
      <p:pic>
        <p:nvPicPr>
          <p:cNvPr id="6" name="Picture 5">
            <a:extLst>
              <a:ext uri="{FF2B5EF4-FFF2-40B4-BE49-F238E27FC236}">
                <a16:creationId xmlns:a16="http://schemas.microsoft.com/office/drawing/2014/main" id="{D4C1C561-7C45-3D46-A8E3-789B6A221BB0}"/>
              </a:ext>
            </a:extLst>
          </p:cNvPr>
          <p:cNvPicPr>
            <a:picLocks noChangeAspect="1"/>
          </p:cNvPicPr>
          <p:nvPr/>
        </p:nvPicPr>
        <p:blipFill>
          <a:blip r:embed="rId3"/>
          <a:stretch>
            <a:fillRect/>
          </a:stretch>
        </p:blipFill>
        <p:spPr>
          <a:xfrm>
            <a:off x="713710" y="5015411"/>
            <a:ext cx="6563354" cy="1712642"/>
          </a:xfrm>
          <a:prstGeom prst="rect">
            <a:avLst/>
          </a:prstGeom>
        </p:spPr>
      </p:pic>
      <p:pic>
        <p:nvPicPr>
          <p:cNvPr id="8" name="Picture 7">
            <a:extLst>
              <a:ext uri="{FF2B5EF4-FFF2-40B4-BE49-F238E27FC236}">
                <a16:creationId xmlns:a16="http://schemas.microsoft.com/office/drawing/2014/main" id="{F0CBD4B6-59DF-66B3-A0AC-8376C100C382}"/>
              </a:ext>
            </a:extLst>
          </p:cNvPr>
          <p:cNvPicPr>
            <a:picLocks noChangeAspect="1"/>
          </p:cNvPicPr>
          <p:nvPr/>
        </p:nvPicPr>
        <p:blipFill>
          <a:blip r:embed="rId4"/>
          <a:stretch>
            <a:fillRect/>
          </a:stretch>
        </p:blipFill>
        <p:spPr>
          <a:xfrm>
            <a:off x="668634" y="2107597"/>
            <a:ext cx="4399203" cy="2642805"/>
          </a:xfrm>
          <a:prstGeom prst="rect">
            <a:avLst/>
          </a:prstGeom>
        </p:spPr>
      </p:pic>
      <p:pic>
        <p:nvPicPr>
          <p:cNvPr id="10" name="Picture 9">
            <a:extLst>
              <a:ext uri="{FF2B5EF4-FFF2-40B4-BE49-F238E27FC236}">
                <a16:creationId xmlns:a16="http://schemas.microsoft.com/office/drawing/2014/main" id="{CCF65336-55AF-8E5B-1CDA-B0C7D58C4A54}"/>
              </a:ext>
            </a:extLst>
          </p:cNvPr>
          <p:cNvPicPr>
            <a:picLocks noChangeAspect="1"/>
          </p:cNvPicPr>
          <p:nvPr/>
        </p:nvPicPr>
        <p:blipFill>
          <a:blip r:embed="rId5"/>
          <a:stretch>
            <a:fillRect/>
          </a:stretch>
        </p:blipFill>
        <p:spPr>
          <a:xfrm>
            <a:off x="6716833" y="2104365"/>
            <a:ext cx="4299811" cy="2646037"/>
          </a:xfrm>
          <a:prstGeom prst="rect">
            <a:avLst/>
          </a:prstGeom>
        </p:spPr>
      </p:pic>
      <p:sp>
        <p:nvSpPr>
          <p:cNvPr id="11" name="Content Placeholder 2">
            <a:extLst>
              <a:ext uri="{FF2B5EF4-FFF2-40B4-BE49-F238E27FC236}">
                <a16:creationId xmlns:a16="http://schemas.microsoft.com/office/drawing/2014/main" id="{0947D424-2B42-FE14-88B8-211A55A040F4}"/>
              </a:ext>
            </a:extLst>
          </p:cNvPr>
          <p:cNvSpPr txBox="1">
            <a:spLocks/>
          </p:cNvSpPr>
          <p:nvPr/>
        </p:nvSpPr>
        <p:spPr>
          <a:xfrm>
            <a:off x="7124165" y="1630057"/>
            <a:ext cx="4532290" cy="2668044"/>
          </a:xfrm>
          <a:prstGeom prst="rect">
            <a:avLst/>
          </a:prstGeom>
          <a:no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latin typeface="+mj-lt"/>
              </a:rPr>
              <a:t>Logistic Regression</a:t>
            </a:r>
          </a:p>
          <a:p>
            <a:pPr lvl="1"/>
            <a:endParaRPr lang="en-US" b="1" dirty="0"/>
          </a:p>
        </p:txBody>
      </p:sp>
      <p:sp>
        <p:nvSpPr>
          <p:cNvPr id="12" name="Content Placeholder 2">
            <a:extLst>
              <a:ext uri="{FF2B5EF4-FFF2-40B4-BE49-F238E27FC236}">
                <a16:creationId xmlns:a16="http://schemas.microsoft.com/office/drawing/2014/main" id="{52483825-9C26-0DF0-99D8-C191A45D596B}"/>
              </a:ext>
            </a:extLst>
          </p:cNvPr>
          <p:cNvSpPr txBox="1">
            <a:spLocks/>
          </p:cNvSpPr>
          <p:nvPr/>
        </p:nvSpPr>
        <p:spPr>
          <a:xfrm>
            <a:off x="1081827" y="1630057"/>
            <a:ext cx="4532290" cy="2668044"/>
          </a:xfrm>
          <a:prstGeom prst="rect">
            <a:avLst/>
          </a:prstGeom>
          <a:noFill/>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latin typeface="+mj-lt"/>
              </a:rPr>
              <a:t>Gradient Boost</a:t>
            </a:r>
          </a:p>
          <a:p>
            <a:pPr lvl="1"/>
            <a:endParaRPr lang="en-US" dirty="0">
              <a:latin typeface="+mj-lt"/>
            </a:endParaRPr>
          </a:p>
        </p:txBody>
      </p:sp>
    </p:spTree>
    <p:extLst>
      <p:ext uri="{BB962C8B-B14F-4D97-AF65-F5344CB8AC3E}">
        <p14:creationId xmlns:p14="http://schemas.microsoft.com/office/powerpoint/2010/main" val="3604630649"/>
      </p:ext>
    </p:extLst>
  </p:cSld>
  <p:clrMapOvr>
    <a:masterClrMapping/>
  </p:clrMapOvr>
</p:sld>
</file>

<file path=ppt/theme/theme1.xml><?xml version="1.0" encoding="utf-8"?>
<a:theme xmlns:a="http://schemas.openxmlformats.org/drawingml/2006/main" name="AngleLinesVTI">
  <a:themeElements>
    <a:clrScheme name="Custom 43">
      <a:dk1>
        <a:srgbClr val="000000"/>
      </a:dk1>
      <a:lt1>
        <a:srgbClr val="FFFFFF"/>
      </a:lt1>
      <a:dk2>
        <a:srgbClr val="EFEBEB"/>
      </a:dk2>
      <a:lt2>
        <a:srgbClr val="E8E8E8"/>
      </a:lt2>
      <a:accent1>
        <a:srgbClr val="001D2E"/>
      </a:accent1>
      <a:accent2>
        <a:srgbClr val="145766"/>
      </a:accent2>
      <a:accent3>
        <a:srgbClr val="B99B9F"/>
      </a:accent3>
      <a:accent4>
        <a:srgbClr val="A47930"/>
      </a:accent4>
      <a:accent5>
        <a:srgbClr val="0C577C"/>
      </a:accent5>
      <a:accent6>
        <a:srgbClr val="CC836D"/>
      </a:accent6>
      <a:hlink>
        <a:srgbClr val="467886"/>
      </a:hlink>
      <a:folHlink>
        <a:srgbClr val="96607D"/>
      </a:folHlink>
    </a:clrScheme>
    <a:fontScheme name="Custom 98">
      <a:majorFont>
        <a:latin typeface="Walbaum Display Light"/>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ngle lines design_Win32_SL_V15" id="{7EDC6EF7-8AD3-4A22-B09A-9C2D96F216F8}" vid="{B0E828C9-6219-42BF-B63C-156B68E5CCE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C20BE78-9FDF-401B-B412-3AA10EC5BEA3}">
  <ds:schemaRefs>
    <ds:schemaRef ds:uri="http://schemas.microsoft.com/office/2006/metadata/properties"/>
    <ds:schemaRef ds:uri="http://purl.org/dc/elements/1.1/"/>
    <ds:schemaRef ds:uri="http://schemas.microsoft.com/office/infopath/2007/PartnerControls"/>
    <ds:schemaRef ds:uri="16c05727-aa75-4e4a-9b5f-8a80a1165891"/>
    <ds:schemaRef ds:uri="http://schemas.microsoft.com/office/2006/documentManagement/types"/>
    <ds:schemaRef ds:uri="http://purl.org/dc/terms/"/>
    <ds:schemaRef ds:uri="71af3243-3dd4-4a8d-8c0d-dd76da1f02a5"/>
    <ds:schemaRef ds:uri="http://www.w3.org/XML/1998/namespace"/>
    <ds:schemaRef ds:uri="230e9df3-be65-4c73-a93b-d1236ebd677e"/>
    <ds:schemaRef ds:uri="http://schemas.openxmlformats.org/package/2006/metadata/core-properties"/>
    <ds:schemaRef ds:uri="http://schemas.microsoft.com/sharepoint/v3"/>
    <ds:schemaRef ds:uri="http://purl.org/dc/dcmitype/"/>
  </ds:schemaRefs>
</ds:datastoreItem>
</file>

<file path=customXml/itemProps2.xml><?xml version="1.0" encoding="utf-8"?>
<ds:datastoreItem xmlns:ds="http://schemas.openxmlformats.org/officeDocument/2006/customXml" ds:itemID="{30E62E91-3991-445A-ADE0-DB143B39320F}">
  <ds:schemaRefs>
    <ds:schemaRef ds:uri="http://schemas.microsoft.com/sharepoint/v3/contenttype/forms"/>
  </ds:schemaRefs>
</ds:datastoreItem>
</file>

<file path=customXml/itemProps3.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{487A5F8D-32AE-4A55-8724-D88B04D67281}tf22797433_win32</Template>
  <TotalTime>37</TotalTime>
  <Words>637</Words>
  <Application>Microsoft Office PowerPoint</Application>
  <PresentationFormat>Widescreen</PresentationFormat>
  <Paragraphs>67</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Aptos</vt:lpstr>
      <vt:lpstr>Arial</vt:lpstr>
      <vt:lpstr>Calibri</vt:lpstr>
      <vt:lpstr>Univers Light</vt:lpstr>
      <vt:lpstr>Walbaum Display Light</vt:lpstr>
      <vt:lpstr>AngleLinesVTI</vt:lpstr>
      <vt:lpstr>Predictive Analytics for Customer Churn </vt:lpstr>
      <vt:lpstr>AGENDA</vt:lpstr>
      <vt:lpstr>iNTRODUCTION</vt:lpstr>
      <vt:lpstr>EDA &amp; Building a Churn Prediction Model</vt:lpstr>
      <vt:lpstr>NAVIGATING Q&amp;A SESSIONS</vt:lpstr>
      <vt:lpstr>PowerPoint Presentation</vt:lpstr>
      <vt:lpstr>PowerPoint Presentation</vt:lpstr>
      <vt:lpstr>Building a Churn Prediction Model</vt:lpstr>
      <vt:lpstr>The outPuT</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Predictive Analytics for Customer Churn </dc:title>
  <dc:creator>Linh Linh</dc:creator>
  <cp:lastModifiedBy>Linh Linh</cp:lastModifiedBy>
  <cp:revision>1</cp:revision>
  <dcterms:created xsi:type="dcterms:W3CDTF">2024-02-22T10:45:29Z</dcterms:created>
  <dcterms:modified xsi:type="dcterms:W3CDTF">2024-02-22T11:23:14Z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